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handoutMasterIdLst>
    <p:handoutMasterId r:id="rId37"/>
  </p:handoutMasterIdLst>
  <p:sldIdLst>
    <p:sldId id="256" r:id="rId2"/>
    <p:sldId id="356" r:id="rId3"/>
    <p:sldId id="310" r:id="rId4"/>
    <p:sldId id="357" r:id="rId5"/>
    <p:sldId id="358" r:id="rId6"/>
    <p:sldId id="359" r:id="rId7"/>
    <p:sldId id="336" r:id="rId8"/>
    <p:sldId id="360" r:id="rId9"/>
    <p:sldId id="361" r:id="rId10"/>
    <p:sldId id="311" r:id="rId11"/>
    <p:sldId id="322" r:id="rId12"/>
    <p:sldId id="334" r:id="rId13"/>
    <p:sldId id="323" r:id="rId14"/>
    <p:sldId id="324" r:id="rId15"/>
    <p:sldId id="362" r:id="rId16"/>
    <p:sldId id="320" r:id="rId17"/>
    <p:sldId id="321" r:id="rId18"/>
    <p:sldId id="344" r:id="rId19"/>
    <p:sldId id="345" r:id="rId20"/>
    <p:sldId id="343" r:id="rId21"/>
    <p:sldId id="363" r:id="rId22"/>
    <p:sldId id="364" r:id="rId23"/>
    <p:sldId id="365" r:id="rId24"/>
    <p:sldId id="366" r:id="rId25"/>
    <p:sldId id="312" r:id="rId26"/>
    <p:sldId id="332" r:id="rId27"/>
    <p:sldId id="350" r:id="rId28"/>
    <p:sldId id="351" r:id="rId29"/>
    <p:sldId id="333" r:id="rId30"/>
    <p:sldId id="339" r:id="rId31"/>
    <p:sldId id="313" r:id="rId32"/>
    <p:sldId id="314" r:id="rId33"/>
    <p:sldId id="315" r:id="rId34"/>
    <p:sldId id="331" r:id="rId35"/>
  </p:sldIdLst>
  <p:sldSz cx="9144000" cy="6858000" type="screen4x3"/>
  <p:notesSz cx="7019925" cy="93059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>
      <p:cViewPr varScale="1">
        <p:scale>
          <a:sx n="98" d="100"/>
          <a:sy n="98" d="100"/>
        </p:scale>
        <p:origin x="96" y="4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6333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r">
              <a:defRPr sz="1200"/>
            </a:lvl1pPr>
          </a:lstStyle>
          <a:p>
            <a:r>
              <a:rPr lang="en-US"/>
              <a:t>2/20/2017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6333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6333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r">
              <a:defRPr sz="1200"/>
            </a:lvl1pPr>
          </a:lstStyle>
          <a:p>
            <a:r>
              <a:rPr lang="en-US"/>
              <a:t>2/20/2017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1375" cy="34893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87" tIns="46644" rIns="93287" bIns="4664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993" y="4420315"/>
            <a:ext cx="5615940" cy="4187666"/>
          </a:xfrm>
          <a:prstGeom prst="rect">
            <a:avLst/>
          </a:prstGeom>
        </p:spPr>
        <p:txBody>
          <a:bodyPr vert="horz" lIns="93287" tIns="46644" rIns="93287" bIns="4664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6333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rdunio.org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cap="none" dirty="0"/>
              <a:t>Basic Arduino</a:t>
            </a:r>
            <a:br>
              <a:rPr lang="en-US" cap="none" dirty="0"/>
            </a:b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Sept 11</a:t>
            </a:r>
            <a:r>
              <a:rPr lang="en-US" baseline="30000" dirty="0"/>
              <a:t>th</a:t>
            </a:r>
            <a:r>
              <a:rPr lang="en-US" dirty="0"/>
              <a:t> 2019  </a:t>
            </a: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4D269C3-6E70-4AA1-85E2-10C7208AD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Common IC Interfaces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E53905-400C-4D77-ABA8-368BBCF6C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I2C – 100KHz/400KHz serial interface.  Up to 125 devices on the same serial bus.</a:t>
            </a:r>
          </a:p>
          <a:p>
            <a:r>
              <a:rPr lang="en-US" dirty="0"/>
              <a:t>SPI – 20MHz and above serial interface.  Uses chip select for device selection.  Low device count but high speed.</a:t>
            </a:r>
          </a:p>
          <a:p>
            <a:r>
              <a:rPr lang="en-US" dirty="0"/>
              <a:t>Serial – RS232 most common serial device communication.  Very good for higher level devices.</a:t>
            </a:r>
          </a:p>
          <a:p>
            <a:r>
              <a:rPr lang="en-US" dirty="0"/>
              <a:t>Parallel – One data bit per line, high speed, but very simple to implement.</a:t>
            </a:r>
          </a:p>
        </p:txBody>
      </p:sp>
    </p:spTree>
    <p:extLst>
      <p:ext uri="{BB962C8B-B14F-4D97-AF65-F5344CB8AC3E}">
        <p14:creationId xmlns:p14="http://schemas.microsoft.com/office/powerpoint/2010/main" val="2614865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45AEE-B450-47F8-B7CA-8EE2E101C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I2C  Low speed I/O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9893F-940A-4202-A4A4-BF44EB26B3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2898648"/>
          </a:xfrm>
        </p:spPr>
        <p:txBody>
          <a:bodyPr>
            <a:normAutofit/>
          </a:bodyPr>
          <a:lstStyle/>
          <a:p>
            <a:r>
              <a:rPr lang="en-US" dirty="0"/>
              <a:t>Digital Potentiometers</a:t>
            </a:r>
          </a:p>
          <a:p>
            <a:r>
              <a:rPr lang="en-US" dirty="0"/>
              <a:t>Oscillators</a:t>
            </a:r>
          </a:p>
          <a:p>
            <a:r>
              <a:rPr lang="en-US" dirty="0"/>
              <a:t>DACs</a:t>
            </a:r>
          </a:p>
          <a:p>
            <a:r>
              <a:rPr lang="en-US" dirty="0"/>
              <a:t>Temperature Sensors</a:t>
            </a:r>
          </a:p>
          <a:p>
            <a:r>
              <a:rPr lang="en-US" dirty="0"/>
              <a:t>EEPROMS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FBDA6A-9974-488C-80E1-775BCA0F3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3733800" cy="2670048"/>
          </a:xfrm>
        </p:spPr>
        <p:txBody>
          <a:bodyPr/>
          <a:lstStyle/>
          <a:p>
            <a:r>
              <a:rPr lang="en-US" dirty="0"/>
              <a:t>I/O Expanders</a:t>
            </a:r>
          </a:p>
          <a:p>
            <a:r>
              <a:rPr lang="en-US" dirty="0"/>
              <a:t>PWM Outputs</a:t>
            </a:r>
          </a:p>
          <a:p>
            <a:r>
              <a:rPr lang="en-US" dirty="0"/>
              <a:t>ADCs</a:t>
            </a:r>
          </a:p>
          <a:p>
            <a:r>
              <a:rPr lang="en-US" dirty="0"/>
              <a:t>Battery Chargers</a:t>
            </a:r>
          </a:p>
          <a:p>
            <a:r>
              <a:rPr lang="en-US" dirty="0"/>
              <a:t>Pressure Sensors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408C5B-C5B2-4193-8E81-B252A0D36F55}"/>
              </a:ext>
            </a:extLst>
          </p:cNvPr>
          <p:cNvSpPr txBox="1"/>
          <p:nvPr/>
        </p:nvSpPr>
        <p:spPr>
          <a:xfrm>
            <a:off x="609600" y="6248400"/>
            <a:ext cx="7848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I2S – is a serial stream digital audio standard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4E1C1B0-D20C-4ED5-9C41-CB52F809049F}"/>
              </a:ext>
            </a:extLst>
          </p:cNvPr>
          <p:cNvSpPr txBox="1">
            <a:spLocks/>
          </p:cNvSpPr>
          <p:nvPr/>
        </p:nvSpPr>
        <p:spPr>
          <a:xfrm>
            <a:off x="457200" y="4419600"/>
            <a:ext cx="8077200" cy="15028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Control lines are open drain with pull up.</a:t>
            </a:r>
          </a:p>
          <a:p>
            <a:r>
              <a:rPr lang="en-US" dirty="0"/>
              <a:t>SCL  - Serial Clock Line</a:t>
            </a:r>
          </a:p>
          <a:p>
            <a:r>
              <a:rPr lang="en-US" dirty="0"/>
              <a:t>SDA – Serial Data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423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A0DC8-E1BE-495A-9982-D2019F6E9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 I2C Sensors from </a:t>
            </a:r>
            <a:r>
              <a:rPr lang="en-US" dirty="0" err="1"/>
              <a:t>Adafruit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DCE339-637C-4818-B598-DAE1D805AC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7200" y="1752600"/>
            <a:ext cx="8229600" cy="451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954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61006-59F6-46B2-8C41-52317548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SPI Higher Speed I/O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2D119-2CF6-4EDD-AA13-639774F31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ADC’s</a:t>
            </a:r>
          </a:p>
          <a:p>
            <a:r>
              <a:rPr lang="en-US" dirty="0"/>
              <a:t>Fast DAC’s</a:t>
            </a:r>
          </a:p>
          <a:p>
            <a:r>
              <a:rPr lang="en-US" dirty="0"/>
              <a:t>LCD Displays</a:t>
            </a:r>
          </a:p>
          <a:p>
            <a:r>
              <a:rPr lang="en-US" dirty="0"/>
              <a:t>RF Transceivers</a:t>
            </a:r>
          </a:p>
          <a:p>
            <a:r>
              <a:rPr lang="en-US" dirty="0"/>
              <a:t>Audio Codecs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Common signals</a:t>
            </a:r>
          </a:p>
          <a:p>
            <a:r>
              <a:rPr lang="en-US" dirty="0"/>
              <a:t>MISO – Master Input to Slave Output</a:t>
            </a:r>
          </a:p>
          <a:p>
            <a:r>
              <a:rPr lang="en-US" dirty="0"/>
              <a:t>MOSI – Master Output to Slave Input</a:t>
            </a:r>
          </a:p>
          <a:p>
            <a:r>
              <a:rPr lang="en-US" dirty="0"/>
              <a:t>SCLK – Serial Clock</a:t>
            </a:r>
          </a:p>
          <a:p>
            <a:r>
              <a:rPr lang="en-US" dirty="0"/>
              <a:t>CS – Chip Select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72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579DA-4DA3-4FDB-9A01-9AF595D3F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4052807"/>
            <a:ext cx="8229600" cy="990600"/>
          </a:xfrm>
        </p:spPr>
        <p:txBody>
          <a:bodyPr/>
          <a:lstStyle/>
          <a:p>
            <a:r>
              <a:rPr lang="en-US" dirty="0"/>
              <a:t>Parallel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BE65C-C0A6-47E2-ADEA-085B6550E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514600"/>
          </a:xfrm>
        </p:spPr>
        <p:txBody>
          <a:bodyPr/>
          <a:lstStyle/>
          <a:p>
            <a:r>
              <a:rPr lang="en-US" dirty="0"/>
              <a:t>RS232 is a serial standard that has been around since the 1960’s and is still used today.</a:t>
            </a:r>
          </a:p>
          <a:p>
            <a:r>
              <a:rPr lang="en-US" dirty="0"/>
              <a:t>One of the most common uses is for GPS.  There are many GPS modules that output NMEA9600 format.</a:t>
            </a:r>
          </a:p>
          <a:p>
            <a:r>
              <a:rPr lang="en-US" dirty="0"/>
              <a:t>There are many devices that still use this including some industrial controls.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06E695-71D6-459B-B1F5-F7A0AA822500}"/>
              </a:ext>
            </a:extLst>
          </p:cNvPr>
          <p:cNvSpPr txBox="1">
            <a:spLocks/>
          </p:cNvSpPr>
          <p:nvPr/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Serial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1724BD0-BC06-432E-8E1C-71618344F9FD}"/>
              </a:ext>
            </a:extLst>
          </p:cNvPr>
          <p:cNvSpPr txBox="1">
            <a:spLocks/>
          </p:cNvSpPr>
          <p:nvPr/>
        </p:nvSpPr>
        <p:spPr>
          <a:xfrm>
            <a:off x="457200" y="4953000"/>
            <a:ext cx="8077200" cy="1502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While the parallel port has gone out of use, there are still some devices with parallel data out.  This can provide simple high-speed data.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69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1CA48-FBD0-46EB-BB41-2AFA157AC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 Pirate – tool for serial I/O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625660-DAFA-4C5F-A3D9-B7EDD8EE4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243262" y="3389312"/>
            <a:ext cx="2657475" cy="4229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2073CA-5B90-4C0B-99BF-F9BE7382886B}"/>
              </a:ext>
            </a:extLst>
          </p:cNvPr>
          <p:cNvSpPr txBox="1"/>
          <p:nvPr/>
        </p:nvSpPr>
        <p:spPr>
          <a:xfrm>
            <a:off x="609600" y="1371600"/>
            <a:ext cx="82296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Supported protocols: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1-Wire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</a:t>
            </a:r>
            <a:r>
              <a:rPr lang="en-US" sz="1600" baseline="30000" dirty="0"/>
              <a:t>2</a:t>
            </a:r>
            <a:r>
              <a:rPr lang="en-US" sz="1600" dirty="0"/>
              <a:t>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JTAG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Asynchronous serial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MIDI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PC keyboard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HD44780 LCD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2- and 3-wire libraries with bitwise pin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Scriptable binary </a:t>
            </a:r>
            <a:r>
              <a:rPr lang="en-US" sz="1600" dirty="0" err="1"/>
              <a:t>bitbang</a:t>
            </a:r>
            <a:r>
              <a:rPr lang="en-US" sz="1600" dirty="0"/>
              <a:t>, 1-Wire, I</a:t>
            </a:r>
            <a:r>
              <a:rPr lang="en-US" sz="1600" baseline="30000" dirty="0"/>
              <a:t>2</a:t>
            </a:r>
            <a:r>
              <a:rPr lang="en-US" sz="1600" dirty="0"/>
              <a:t>C, SPI, and UART modes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43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33CA0-494E-4B1E-BD8A-339C5C3E1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What is an Arduino?</a:t>
            </a:r>
            <a:br>
              <a:rPr lang="en-US" dirty="0"/>
            </a:br>
            <a:r>
              <a:rPr lang="en-US" dirty="0"/>
              <a:t> An open source learning tool.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9D76D-A389-4E05-95E4-FE3D98EE9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Arduino was started in 2003 at Interaction Design Institute Ivrea (IDII). Developed as “</a:t>
            </a:r>
            <a:r>
              <a:rPr lang="en-US" b="1" dirty="0"/>
              <a:t>Wiring</a:t>
            </a:r>
            <a:r>
              <a:rPr lang="en-US" dirty="0"/>
              <a:t>” project as an easy tool for fast prototyping, aimed at students without a background in electronics and programming.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Most Arduino boards use an Atmel 8-bit AVR Microcontroller. The standard boards have female connectors used with addon modules called shields.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an open source software and hardware environment.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B904D2-8025-4862-A3D7-9EC1549661A4}"/>
              </a:ext>
            </a:extLst>
          </p:cNvPr>
          <p:cNvSpPr txBox="1"/>
          <p:nvPr/>
        </p:nvSpPr>
        <p:spPr>
          <a:xfrm>
            <a:off x="3505200" y="647700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From </a:t>
            </a:r>
            <a:r>
              <a:rPr lang="en-US" dirty="0">
                <a:hlinkClick r:id="rId2"/>
              </a:rPr>
              <a:t>www.ardunio.org</a:t>
            </a:r>
            <a:r>
              <a:rPr lang="en-US" dirty="0"/>
              <a:t> website</a:t>
            </a:r>
          </a:p>
        </p:txBody>
      </p:sp>
    </p:spTree>
    <p:extLst>
      <p:ext uri="{BB962C8B-B14F-4D97-AF65-F5344CB8AC3E}">
        <p14:creationId xmlns:p14="http://schemas.microsoft.com/office/powerpoint/2010/main" val="3163706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8FD58-36DB-4DEC-BE29-2976D4638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 Arduino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C51A2-46CB-4807-A649-7986F025D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000" dirty="0"/>
              <a:t>Uno – 16MHz ATmega328P, 6 Analog in, 14 GPIO</a:t>
            </a:r>
          </a:p>
          <a:p>
            <a:endParaRPr lang="en-US" sz="2000" dirty="0"/>
          </a:p>
          <a:p>
            <a:r>
              <a:rPr lang="en-US" sz="2000" dirty="0"/>
              <a:t>Mega2560 – 16MHz ATmega2560, 16 analog in, 54 GPIO  </a:t>
            </a:r>
          </a:p>
          <a:p>
            <a:endParaRPr lang="en-US" sz="2000" dirty="0"/>
          </a:p>
          <a:p>
            <a:r>
              <a:rPr lang="en-US" sz="2000" dirty="0"/>
              <a:t>Due – 84MHz ATSAMD21G18, 12 analog in, 2 analog out, 54 GPIO</a:t>
            </a:r>
          </a:p>
          <a:p>
            <a:endParaRPr lang="en-US" sz="2000" dirty="0"/>
          </a:p>
          <a:p>
            <a:r>
              <a:rPr lang="en-US" sz="2000" dirty="0"/>
              <a:t>Leonardo – 16MHz ATmega32u4, 12 analog in, 20 GPIO, 7 PWM, 32K   </a:t>
            </a:r>
          </a:p>
          <a:p>
            <a:endParaRPr lang="en-US" sz="2000" dirty="0"/>
          </a:p>
          <a:p>
            <a:r>
              <a:rPr lang="en-US" sz="2000" dirty="0" err="1"/>
              <a:t>Adafruit</a:t>
            </a:r>
            <a:r>
              <a:rPr lang="en-US" sz="2000" dirty="0"/>
              <a:t> Gemma – 8MHz ATtiny85, 1 analog in 3 GPIO</a:t>
            </a:r>
          </a:p>
          <a:p>
            <a:endParaRPr lang="en-US" sz="2000" dirty="0"/>
          </a:p>
          <a:p>
            <a:r>
              <a:rPr lang="en-US" sz="2000" dirty="0" err="1"/>
              <a:t>Adafruit</a:t>
            </a:r>
            <a:r>
              <a:rPr lang="en-US" sz="2000" dirty="0"/>
              <a:t> Feather – 8MHz ATmega32u4 10 analog in, 20 GPIO</a:t>
            </a:r>
          </a:p>
          <a:p>
            <a:endParaRPr lang="en-US" sz="2000" dirty="0"/>
          </a:p>
          <a:p>
            <a:r>
              <a:rPr lang="en-US" sz="2000" dirty="0" err="1"/>
              <a:t>Adafruit</a:t>
            </a:r>
            <a:r>
              <a:rPr lang="en-US" sz="2000" dirty="0"/>
              <a:t> Circuit Playground – 8MHz ATmega32u4 4 analog in, 8 GPIO, Many sensor via I2C – 3 axis accelerometer, Temp sensor, light sensor, microphone, speaker, 2 push buttons and slide switch/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3912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C9EAE-D2F9-412B-8451-8B408B40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 Arduino Format Boards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F04EBDF-0C4A-49C0-BADA-E09ED85C4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328" y="1600200"/>
            <a:ext cx="8189343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23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62A6B-BCBF-4C5F-ABF9-0436989EB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Non-Standard Arduino Boards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6958D6-A77E-4BFD-B9C0-18D3DAB82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937266"/>
            <a:ext cx="1603194" cy="152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BE7059-4152-47B3-8A41-F29CF9BBA0A6}"/>
              </a:ext>
            </a:extLst>
          </p:cNvPr>
          <p:cNvSpPr txBox="1"/>
          <p:nvPr/>
        </p:nvSpPr>
        <p:spPr>
          <a:xfrm>
            <a:off x="6473088" y="3610553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Circuit Playground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5A4CC6-CF1C-4C55-A3E7-268F49558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330296"/>
            <a:ext cx="2286000" cy="11228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17D5C8-A01D-48CE-A763-458E538FAB29}"/>
              </a:ext>
            </a:extLst>
          </p:cNvPr>
          <p:cNvSpPr txBox="1"/>
          <p:nvPr/>
        </p:nvSpPr>
        <p:spPr>
          <a:xfrm>
            <a:off x="6469177" y="5893832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Mini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D56736-64D5-475F-BFC2-C0DF7B6440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0" y="1403866"/>
            <a:ext cx="2049577" cy="2057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596134-4532-44E2-9901-BF50AF494503}"/>
              </a:ext>
            </a:extLst>
          </p:cNvPr>
          <p:cNvSpPr txBox="1"/>
          <p:nvPr/>
        </p:nvSpPr>
        <p:spPr>
          <a:xfrm>
            <a:off x="3086099" y="6263164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Flora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EE841C-E155-40BB-976E-EF15355744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4876800"/>
            <a:ext cx="1370103" cy="8350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9F4CB25-0199-4CBC-B693-894618697D97}"/>
              </a:ext>
            </a:extLst>
          </p:cNvPr>
          <p:cNvSpPr txBox="1"/>
          <p:nvPr/>
        </p:nvSpPr>
        <p:spPr>
          <a:xfrm>
            <a:off x="230097" y="3613666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Gemma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EC2951-D045-4AF0-941E-96CBBC56B0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2352" y="4410441"/>
            <a:ext cx="1864895" cy="17677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42AABC-8848-4038-A459-B0E3027AB48B}"/>
              </a:ext>
            </a:extLst>
          </p:cNvPr>
          <p:cNvSpPr txBox="1"/>
          <p:nvPr/>
        </p:nvSpPr>
        <p:spPr>
          <a:xfrm>
            <a:off x="3086100" y="3613666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Feather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ECB991A-2A06-4345-B9D8-47FF4F33CC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9400" y="4842106"/>
            <a:ext cx="1600200" cy="9043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5E5277F-03C1-49F2-BADA-BCFDDBCC1A32}"/>
              </a:ext>
            </a:extLst>
          </p:cNvPr>
          <p:cNvSpPr txBox="1"/>
          <p:nvPr/>
        </p:nvSpPr>
        <p:spPr>
          <a:xfrm>
            <a:off x="189751" y="58674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Adafruit</a:t>
            </a:r>
            <a:r>
              <a:rPr lang="en-US" dirty="0"/>
              <a:t>  Trinket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005024-E733-4CDE-B51E-08B22C6A58BD}"/>
              </a:ext>
            </a:extLst>
          </p:cNvPr>
          <p:cNvSpPr txBox="1"/>
          <p:nvPr/>
        </p:nvSpPr>
        <p:spPr>
          <a:xfrm>
            <a:off x="6477000" y="6477000"/>
            <a:ext cx="2667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From www.Adafruit.com</a:t>
            </a:r>
          </a:p>
        </p:txBody>
      </p:sp>
    </p:spTree>
    <p:extLst>
      <p:ext uri="{BB962C8B-B14F-4D97-AF65-F5344CB8AC3E}">
        <p14:creationId xmlns:p14="http://schemas.microsoft.com/office/powerpoint/2010/main" val="1367524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C530-6A50-4F80-9969-E7995EA5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Think About the Scope of Your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DB77-65D1-42FF-8972-88FCEABA0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Many projects try to reach too far. Start simple and improve over the semester.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This a little ahead on what might be wanted.  For example, it is easier to get a board with </a:t>
            </a:r>
            <a:r>
              <a:rPr lang="en-US" dirty="0" err="1"/>
              <a:t>WiFi</a:t>
            </a:r>
            <a:r>
              <a:rPr lang="en-US" dirty="0"/>
              <a:t> than add it later.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your project need analog I/O? Some systems have it built in, other need addon boards.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Hardware is only part of the picture; most projects need more time to write and debug the software.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When possible have two of any critical hardware piece. At the last minute, hardware breaks or gets damage.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 not procrastinate! </a:t>
            </a:r>
          </a:p>
        </p:txBody>
      </p:sp>
    </p:spTree>
    <p:extLst>
      <p:ext uri="{BB962C8B-B14F-4D97-AF65-F5344CB8AC3E}">
        <p14:creationId xmlns:p14="http://schemas.microsoft.com/office/powerpoint/2010/main" val="2738617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0FB6F-8B1C-4F6E-AF5E-A70E37458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 Shields from </a:t>
            </a:r>
            <a:r>
              <a:rPr lang="en-US" dirty="0" err="1"/>
              <a:t>SparkFun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9A4D97-B590-4C1E-9AF6-93E8E8D4D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447800"/>
            <a:ext cx="2457450" cy="1990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EDB0BE-EBE9-4935-A472-4729FC6C4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9462" y="1562100"/>
            <a:ext cx="2505075" cy="1876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731B8A-B4A5-475C-B9DD-BC1777AEB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1619250"/>
            <a:ext cx="2724150" cy="1819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EC9ACF-6ADE-4BC8-8BE1-835EE7D61E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4352925"/>
            <a:ext cx="3162300" cy="2190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2E0ED8-AE45-40CE-B379-2B5748332E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7087" y="4629150"/>
            <a:ext cx="2457450" cy="1914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6AED60-E74E-4888-8ED3-7C4D6F16DF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4399189"/>
            <a:ext cx="245745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561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F8C88-12D9-42F9-820E-AA84D9B75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started.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23D6-047A-42AD-BDF3-56EF31BF8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480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75BB4-633E-4722-A354-B7B276713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– Blink LED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BA189-116F-4CE6-9686-32EE60507B6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glow rad="101600">
              <a:srgbClr val="FFFF00">
                <a:alpha val="60000"/>
              </a:srgbClr>
            </a:glow>
          </a:effectLst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Open a new Sketch, and enter the following: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int D13 = 13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  <a:r>
              <a:rPr lang="en-US" dirty="0"/>
              <a:t>  </a:t>
            </a:r>
          </a:p>
          <a:p>
            <a:pPr marL="0" indent="0">
              <a:buNone/>
            </a:pPr>
            <a:r>
              <a:rPr lang="en-US" dirty="0"/>
              <a:t>void setup() {</a:t>
            </a:r>
          </a:p>
          <a:p>
            <a:pPr marL="0" indent="0">
              <a:buNone/>
            </a:pPr>
            <a:r>
              <a:rPr lang="en-US" dirty="0"/>
              <a:t>  // put your setup code here, to run once: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pinMode</a:t>
            </a:r>
            <a:r>
              <a:rPr lang="en-US" dirty="0"/>
              <a:t>(D13, OUTPUT)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void loop() {</a:t>
            </a:r>
          </a:p>
          <a:p>
            <a:pPr marL="0" indent="0">
              <a:buNone/>
            </a:pPr>
            <a:r>
              <a:rPr lang="en-US" dirty="0"/>
              <a:t>  // put your main code here, to run repeatedly: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digitalWrite</a:t>
            </a:r>
            <a:r>
              <a:rPr lang="en-US" dirty="0"/>
              <a:t>(D13, HIGH)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  delay(1000)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digitalWrite</a:t>
            </a:r>
            <a:r>
              <a:rPr lang="en-US" dirty="0"/>
              <a:t>(D13, LOW)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  delay(1000)</a:t>
            </a:r>
            <a:r>
              <a:rPr lang="en-US" dirty="0">
                <a:effectLst>
                  <a:glow rad="203200">
                    <a:srgbClr val="FFFF00"/>
                  </a:glow>
                </a:effectLst>
              </a:rPr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21219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38BE-12B1-436E-B0DE-A13401195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Click Verify and make sure it compiles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DEB8C8-1CFE-4E88-9294-BBCAF2D0CB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9800" y="1619250"/>
            <a:ext cx="4724400" cy="48387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2BDC93B-BA6E-4EB3-ACF1-CD556E85D7A9}"/>
              </a:ext>
            </a:extLst>
          </p:cNvPr>
          <p:cNvSpPr/>
          <p:nvPr/>
        </p:nvSpPr>
        <p:spPr>
          <a:xfrm>
            <a:off x="2286000" y="2153056"/>
            <a:ext cx="228600" cy="228600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310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04871-DEA8-4D81-809E-F01975D25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Upload to the Arduino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300ECC-BF12-4A18-BA84-46F22A993D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5037" y="1600200"/>
            <a:ext cx="4733925" cy="481012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E2EF024-002C-4144-933B-EE90A72E241E}"/>
              </a:ext>
            </a:extLst>
          </p:cNvPr>
          <p:cNvSpPr/>
          <p:nvPr/>
        </p:nvSpPr>
        <p:spPr>
          <a:xfrm>
            <a:off x="2590800" y="2133600"/>
            <a:ext cx="228600" cy="228600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81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D5426-A132-4D82-A0B1-50046B366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Arduino IDE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8BA786-B5E7-4350-89CE-97A9C9AE64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450" y="1600200"/>
            <a:ext cx="62611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4304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EA3A-A8AC-4DF6-A0D9-4F595B475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On to Arduino Uno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76274-6494-490E-98D1-7CEA18B145CA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Unplug </a:t>
            </a:r>
            <a:r>
              <a:rPr lang="en-US" dirty="0" err="1"/>
              <a:t>Adafruit</a:t>
            </a:r>
            <a:r>
              <a:rPr lang="en-US" dirty="0"/>
              <a:t> Circuit Playground.</a:t>
            </a:r>
          </a:p>
          <a:p>
            <a:r>
              <a:rPr lang="en-US" dirty="0"/>
              <a:t>Plug in Arduino Uno or </a:t>
            </a:r>
            <a:r>
              <a:rPr lang="en-US" dirty="0" err="1"/>
              <a:t>SparkFun</a:t>
            </a:r>
            <a:r>
              <a:rPr lang="en-US" dirty="0"/>
              <a:t> “</a:t>
            </a:r>
            <a:r>
              <a:rPr lang="en-US" dirty="0" err="1"/>
              <a:t>RedBoard</a:t>
            </a:r>
            <a:r>
              <a:rPr lang="en-US" dirty="0"/>
              <a:t>”.</a:t>
            </a:r>
          </a:p>
          <a:p>
            <a:r>
              <a:rPr lang="en-US" dirty="0"/>
              <a:t>Set the board and port.</a:t>
            </a:r>
          </a:p>
          <a:p>
            <a:r>
              <a:rPr lang="en-US" dirty="0"/>
              <a:t>Open the Adafruit_CCS811 -&gt; CCS811_test </a:t>
            </a:r>
          </a:p>
          <a:p>
            <a:r>
              <a:rPr lang="en-US" dirty="0"/>
              <a:t>Connect up the I2C CCS811</a:t>
            </a:r>
          </a:p>
          <a:p>
            <a:r>
              <a:rPr lang="en-US" dirty="0"/>
              <a:t>3.3V to 3.3V, GND to GND, SCL to SCL, SCA to SCA and GND to WAKE.</a:t>
            </a:r>
          </a:p>
          <a:p>
            <a:r>
              <a:rPr lang="en-US" dirty="0"/>
              <a:t>Compile and down load the code</a:t>
            </a:r>
          </a:p>
          <a:p>
            <a:r>
              <a:rPr lang="en-US" dirty="0"/>
              <a:t>Open serial monitor.  Watch for more than 60 seconds.</a:t>
            </a:r>
          </a:p>
          <a:p>
            <a:r>
              <a:rPr lang="en-US" dirty="0"/>
              <a:t>Breath on sensor.</a:t>
            </a:r>
          </a:p>
          <a:p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20A783A-3BF0-4C30-AC31-206F699CFB33}"/>
              </a:ext>
            </a:extLst>
          </p:cNvPr>
          <p:cNvCxnSpPr/>
          <p:nvPr/>
        </p:nvCxnSpPr>
        <p:spPr>
          <a:xfrm>
            <a:off x="1828800" y="4259036"/>
            <a:ext cx="914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1160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1F157-CDD0-4227-80F6-E57445997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The IDE Selection and Example Output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687FB5-C0C7-4E96-BA2D-4257236DB8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871" y="1551214"/>
            <a:ext cx="4526895" cy="487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DB9402-6BF8-4C62-A7B5-E2C56C0D6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543" y="2971800"/>
            <a:ext cx="3976114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665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7B2A-EF76-4203-BFA7-9707E7EDC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CCS811 Hookup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DCA14A-BB70-40E7-811F-6448AFA9D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7812" y="1719262"/>
            <a:ext cx="6048375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823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2A7B8-36F9-4EC1-912E-7EF57ACF7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Code from Scratch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2A9CE-7AE2-480F-AABE-22BA20323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876800" cy="4876800"/>
          </a:xfrm>
        </p:spPr>
        <p:txBody>
          <a:bodyPr>
            <a:normAutofit/>
          </a:bodyPr>
          <a:lstStyle/>
          <a:p>
            <a:r>
              <a:rPr lang="en-US" sz="2000" dirty="0"/>
              <a:t>Remove existing circuit.</a:t>
            </a:r>
          </a:p>
          <a:p>
            <a:r>
              <a:rPr lang="en-US" sz="2000" dirty="0"/>
              <a:t>Add on the TMP 36 thermal sensor. Red - +3.3V, Black - GND, White - A0</a:t>
            </a:r>
          </a:p>
          <a:p>
            <a:r>
              <a:rPr lang="en-US" sz="2000" dirty="0"/>
              <a:t>Open </a:t>
            </a:r>
            <a:r>
              <a:rPr lang="en-US" sz="2000" dirty="0" err="1"/>
              <a:t>AnalogInSerialOut</a:t>
            </a:r>
            <a:r>
              <a:rPr lang="en-US" sz="2000" dirty="0"/>
              <a:t> example.</a:t>
            </a:r>
          </a:p>
          <a:p>
            <a:r>
              <a:rPr lang="en-US" sz="2000" dirty="0"/>
              <a:t>Change code to output ‘F and ‘C</a:t>
            </a:r>
          </a:p>
          <a:p>
            <a:r>
              <a:rPr lang="en-US" sz="2000" dirty="0"/>
              <a:t>TMP36 voltage = 500mV + 10mV*’C</a:t>
            </a:r>
          </a:p>
          <a:p>
            <a:r>
              <a:rPr lang="en-US" sz="2000" dirty="0"/>
              <a:t>10 bit ADC (1024 steps) 5.0V full scale.</a:t>
            </a:r>
          </a:p>
          <a:p>
            <a:r>
              <a:rPr lang="en-US" sz="2000" dirty="0"/>
              <a:t>‘F = ‘C*5/9 + 32</a:t>
            </a:r>
          </a:p>
          <a:p>
            <a:r>
              <a:rPr lang="en-US" dirty="0"/>
              <a:t>Compile and download code.</a:t>
            </a:r>
          </a:p>
          <a:p>
            <a:r>
              <a:rPr lang="en-US" dirty="0"/>
              <a:t>Open serial monitor.</a:t>
            </a:r>
          </a:p>
          <a:p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DF6F2C3-EAC6-48FB-AF4C-8D5EDB7D5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1905000"/>
            <a:ext cx="3810000" cy="425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511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 Standalone Microprocessor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Targeted size and function.  Right for the job.</a:t>
            </a:r>
          </a:p>
          <a:p>
            <a:endParaRPr lang="en-US" sz="2400" dirty="0"/>
          </a:p>
          <a:p>
            <a:r>
              <a:rPr lang="en-US" sz="2400" dirty="0"/>
              <a:t>Low cost.</a:t>
            </a:r>
          </a:p>
          <a:p>
            <a:endParaRPr lang="en-US" sz="2400" dirty="0"/>
          </a:p>
          <a:p>
            <a:r>
              <a:rPr lang="en-US" sz="2400" dirty="0"/>
              <a:t>Many EVM’s for low cost.</a:t>
            </a:r>
          </a:p>
          <a:p>
            <a:endParaRPr lang="en-US" sz="2400" dirty="0"/>
          </a:p>
          <a:p>
            <a:r>
              <a:rPr lang="en-US" sz="2400" dirty="0"/>
              <a:t>Support from the manufacturer. 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build circuitry.</a:t>
            </a:r>
          </a:p>
          <a:p>
            <a:endParaRPr lang="en-US" sz="2400" dirty="0"/>
          </a:p>
          <a:p>
            <a:r>
              <a:rPr lang="en-US" sz="2400" dirty="0"/>
              <a:t>Not much Open-source hardware or software</a:t>
            </a:r>
          </a:p>
          <a:p>
            <a:endParaRPr lang="en-US" sz="2400" dirty="0"/>
          </a:p>
          <a:p>
            <a:r>
              <a:rPr lang="en-US" sz="2400" dirty="0"/>
              <a:t>Need to pay for high level language cross compilers.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2EAE70-0891-44FC-92DD-BA29118E7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4651592"/>
            <a:ext cx="3810000" cy="2168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541080-6B7F-4C4C-B0C9-5040A1F34C94}"/>
              </a:ext>
            </a:extLst>
          </p:cNvPr>
          <p:cNvSpPr txBox="1"/>
          <p:nvPr/>
        </p:nvSpPr>
        <p:spPr>
          <a:xfrm>
            <a:off x="4343400" y="4617343"/>
            <a:ext cx="38902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TI</a:t>
            </a:r>
            <a:r>
              <a:rPr lang="en-US" dirty="0"/>
              <a:t> </a:t>
            </a:r>
            <a:r>
              <a:rPr lang="en-US" b="1" dirty="0" err="1"/>
              <a:t>LaunchPad</a:t>
            </a:r>
            <a:r>
              <a:rPr lang="en-US" b="1" dirty="0"/>
              <a:t>™ Development 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627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8E459-FBF1-4D85-8FEB-030FB0F5B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the example to the following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E55FABD-7787-4E14-B6AF-5FB2657820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3689" y="1600200"/>
            <a:ext cx="5596622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797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0783E-BE13-4455-BA58-24E72FF6E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dirty="0"/>
              <a:t>Connect to board</a:t>
            </a:r>
            <a:br>
              <a:rPr lang="en-US" sz="3200" dirty="0"/>
            </a:br>
            <a:r>
              <a:rPr lang="en-US" sz="3200" dirty="0"/>
              <a:t>Make sure it is  </a:t>
            </a:r>
            <a:r>
              <a:rPr lang="en-US" sz="3200" dirty="0" err="1"/>
              <a:t>Adafruit</a:t>
            </a:r>
            <a:r>
              <a:rPr lang="en-US" sz="3200" dirty="0"/>
              <a:t> Circuit Playground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8CE8D02-51AB-45A2-B2A0-41B3173C2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3352800"/>
            <a:ext cx="8229600" cy="33331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8A677C-7F42-45CC-834C-8A099507A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937" y="1493003"/>
            <a:ext cx="2676525" cy="184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7928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B28C0-DB29-4F21-99F1-37FBDDD52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Verify Compile and Upload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374EC6-7C6E-4BD8-88CA-DEBE4E6CB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31495"/>
            <a:ext cx="3743325" cy="106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5D3467-F00A-4B7C-A8BC-624436FD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43200"/>
            <a:ext cx="9144000" cy="947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4E30E4-051B-407D-BFF6-BB7A0253AA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8" y="4305343"/>
            <a:ext cx="9144000" cy="120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713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CABDA-CCB5-48C3-A64F-37B70E128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Try Changing the Sensor from Light to Sound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7988BD-352C-4AF6-B58C-F90A7115C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0" y="1558352"/>
            <a:ext cx="4550764" cy="3793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9A767C-6C34-49A5-92AA-2C0FD26BF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5" y="1569595"/>
            <a:ext cx="4408771" cy="361200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7AF5B11-A58F-4B3C-82DF-F78150F6A1A7}"/>
              </a:ext>
            </a:extLst>
          </p:cNvPr>
          <p:cNvSpPr/>
          <p:nvPr/>
        </p:nvSpPr>
        <p:spPr>
          <a:xfrm>
            <a:off x="1295400" y="3276600"/>
            <a:ext cx="381000" cy="152400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758428B-508C-4E35-AE76-1EC0F5392104}"/>
              </a:ext>
            </a:extLst>
          </p:cNvPr>
          <p:cNvCxnSpPr/>
          <p:nvPr/>
        </p:nvCxnSpPr>
        <p:spPr>
          <a:xfrm>
            <a:off x="1676400" y="3352800"/>
            <a:ext cx="4267200" cy="76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9394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248B2-B5B5-4DBC-B1CC-73D884D40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Try Other Example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4AA19-44FE-4E1F-A974-D1FE7A602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VuMeter</a:t>
            </a:r>
            <a:r>
              <a:rPr lang="en-US" dirty="0"/>
              <a:t>  - Nice light display of sound volume to the microphone.</a:t>
            </a:r>
          </a:p>
          <a:p>
            <a:r>
              <a:rPr lang="en-US" dirty="0"/>
              <a:t>Color Sensor – Can tell what Color it is seeing.</a:t>
            </a:r>
          </a:p>
          <a:p>
            <a:r>
              <a:rPr lang="en-US" dirty="0"/>
              <a:t>Speech – Hear a small voice vocabulary, change what it says.</a:t>
            </a:r>
          </a:p>
          <a:p>
            <a:r>
              <a:rPr lang="en-US" dirty="0"/>
              <a:t>Accel-mouse – Turn the Circuit Playground into a tilt-controlled mouse.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96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 including ADC.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Many premade shields and hardware addons.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ADC lower resolution and slow. Difficult to do audio speeds.</a:t>
            </a:r>
          </a:p>
          <a:p>
            <a:endParaRPr lang="en-US" sz="2400" dirty="0"/>
          </a:p>
          <a:p>
            <a:r>
              <a:rPr lang="en-US" sz="2400" dirty="0"/>
              <a:t>Need to get a </a:t>
            </a:r>
            <a:r>
              <a:rPr lang="en-US" sz="2400" dirty="0" err="1"/>
              <a:t>WiFi</a:t>
            </a:r>
            <a:r>
              <a:rPr lang="en-US" sz="2400" dirty="0"/>
              <a:t>/BT version in advance, or add on for IOT</a:t>
            </a:r>
          </a:p>
          <a:p>
            <a:endParaRPr lang="en-US" sz="2400" dirty="0"/>
          </a:p>
          <a:p>
            <a:r>
              <a:rPr lang="en-US" sz="2400" dirty="0"/>
              <a:t>Not a platform that can be taken directly to market.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50FD-3FD6-490C-9B9D-0A5A8EBE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Teensy and Other Small Variants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5FB82-0533-4588-A80C-D33C6017CB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Arduino like IDE and programming.</a:t>
            </a:r>
          </a:p>
          <a:p>
            <a:r>
              <a:rPr lang="en-US" dirty="0"/>
              <a:t>Many with Analog I/O.</a:t>
            </a:r>
          </a:p>
          <a:p>
            <a:r>
              <a:rPr lang="en-US" dirty="0"/>
              <a:t>Very small and low power.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65328-7799-4CF9-9326-5CCF1A9AC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More difficult to prototype with.</a:t>
            </a:r>
          </a:p>
          <a:p>
            <a:r>
              <a:rPr lang="en-US" dirty="0"/>
              <a:t>ADC lower resolution and slow. Difficult to do audio speeds.</a:t>
            </a:r>
          </a:p>
          <a:p>
            <a:r>
              <a:rPr lang="en-US" dirty="0"/>
              <a:t>Need to get a </a:t>
            </a:r>
            <a:r>
              <a:rPr lang="en-US" dirty="0" err="1"/>
              <a:t>WiFi</a:t>
            </a:r>
            <a:r>
              <a:rPr lang="en-US" dirty="0"/>
              <a:t>/BT version in advance, or add on for IOT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71EEC-1AD7-454F-84A3-BA25C4E86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71" y="4114800"/>
            <a:ext cx="2333625" cy="1975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699BB0-8C23-41C0-BA0E-2E07A4E6D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5340951"/>
            <a:ext cx="1218830" cy="749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00A54-A317-4902-8047-83401A411DF2}"/>
              </a:ext>
            </a:extLst>
          </p:cNvPr>
          <p:cNvSpPr txBox="1"/>
          <p:nvPr/>
        </p:nvSpPr>
        <p:spPr>
          <a:xfrm>
            <a:off x="2490602" y="624840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SparkFun</a:t>
            </a:r>
            <a:r>
              <a:rPr lang="en-US" dirty="0"/>
              <a:t> Artemis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862631-F1DF-43E2-B355-A099383FAD20}"/>
              </a:ext>
            </a:extLst>
          </p:cNvPr>
          <p:cNvSpPr txBox="1"/>
          <p:nvPr/>
        </p:nvSpPr>
        <p:spPr>
          <a:xfrm>
            <a:off x="157671" y="624840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Teensy 3.2</a:t>
            </a:r>
          </a:p>
        </p:txBody>
      </p:sp>
    </p:spTree>
    <p:extLst>
      <p:ext uri="{BB962C8B-B14F-4D97-AF65-F5344CB8AC3E}">
        <p14:creationId xmlns:p14="http://schemas.microsoft.com/office/powerpoint/2010/main" val="4277299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Particle Photon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endParaRPr lang="en-US" sz="2400" dirty="0"/>
          </a:p>
          <a:p>
            <a:r>
              <a:rPr lang="en-US" sz="2400" dirty="0"/>
              <a:t>Uses Arduino like IDE and language.</a:t>
            </a:r>
          </a:p>
          <a:p>
            <a:endParaRPr lang="en-US" sz="2400" dirty="0"/>
          </a:p>
          <a:p>
            <a:r>
              <a:rPr lang="en-US" sz="2400" dirty="0"/>
              <a:t>Is a </a:t>
            </a:r>
            <a:r>
              <a:rPr lang="en-US" sz="2400" dirty="0" err="1"/>
              <a:t>WiFi</a:t>
            </a:r>
            <a:r>
              <a:rPr lang="en-US" sz="2400" dirty="0"/>
              <a:t> device.  Very easy to make IoT device.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Can only program over the internet.</a:t>
            </a:r>
          </a:p>
          <a:p>
            <a:endParaRPr lang="en-US" sz="2400" dirty="0"/>
          </a:p>
          <a:p>
            <a:r>
              <a:rPr lang="en-US" sz="2400" dirty="0"/>
              <a:t>One processor size and speed 120MHz.</a:t>
            </a:r>
          </a:p>
          <a:p>
            <a:endParaRPr lang="en-US" sz="2400" dirty="0"/>
          </a:p>
          <a:p>
            <a:r>
              <a:rPr lang="en-US" sz="2400" dirty="0"/>
              <a:t>Difficult to connect up dynamically to the internet.</a:t>
            </a:r>
          </a:p>
          <a:p>
            <a:endParaRPr lang="en-US" sz="2400" dirty="0"/>
          </a:p>
          <a:p>
            <a:r>
              <a:rPr lang="en-US" sz="2400" dirty="0"/>
              <a:t>Must have internet connection to start. (use </a:t>
            </a:r>
            <a:r>
              <a:rPr lang="en-US" sz="2400" dirty="0" err="1"/>
              <a:t>WiFi</a:t>
            </a:r>
            <a:r>
              <a:rPr lang="en-US" sz="2400" dirty="0"/>
              <a:t> Hotspot)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0AFEC7-4D5C-42C9-A5B1-051E0C7D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14523" y="-456122"/>
            <a:ext cx="1673353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3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PyCom</a:t>
            </a:r>
            <a:r>
              <a:rPr lang="en-US" dirty="0"/>
              <a:t>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 err="1"/>
              <a:t>uPython</a:t>
            </a:r>
            <a:r>
              <a:rPr lang="en-US" sz="2400" dirty="0"/>
              <a:t>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One processor size and speed 600MIPS.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BeagleBone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Analog inputs!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inputs.</a:t>
            </a:r>
          </a:p>
          <a:p>
            <a:endParaRPr lang="en-US" sz="2400" dirty="0"/>
          </a:p>
          <a:p>
            <a:r>
              <a:rPr lang="en-US" sz="2400" dirty="0"/>
              <a:t>Power hungry when compared to other micro controllers.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7596</TotalTime>
  <Words>1517</Words>
  <Application>Microsoft Office PowerPoint</Application>
  <PresentationFormat>On-screen Show (4:3)</PresentationFormat>
  <Paragraphs>263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Arial</vt:lpstr>
      <vt:lpstr>Calibri</vt:lpstr>
      <vt:lpstr>Clarity</vt:lpstr>
      <vt:lpstr>Basic Arduino </vt:lpstr>
      <vt:lpstr>Think About the Scope of Your Project</vt:lpstr>
      <vt:lpstr> Standalone Microprocessor </vt:lpstr>
      <vt:lpstr>Arduino</vt:lpstr>
      <vt:lpstr>Teensy and Other Small Variants</vt:lpstr>
      <vt:lpstr>Particle Photon</vt:lpstr>
      <vt:lpstr>PyCom Boards</vt:lpstr>
      <vt:lpstr>BeagleBone</vt:lpstr>
      <vt:lpstr>Raspberry Pi</vt:lpstr>
      <vt:lpstr>Common IC Interfaces</vt:lpstr>
      <vt:lpstr>I2C  Low speed I/O</vt:lpstr>
      <vt:lpstr>Some I2C Sensors from Adafruit</vt:lpstr>
      <vt:lpstr>SPI Higher Speed I/O</vt:lpstr>
      <vt:lpstr>Parallel</vt:lpstr>
      <vt:lpstr>Bus Pirate – tool for serial I/O</vt:lpstr>
      <vt:lpstr>What is an Arduino?  An open source learning tool.</vt:lpstr>
      <vt:lpstr>Some Arduino Boards</vt:lpstr>
      <vt:lpstr>Standard Arduino Format Boards</vt:lpstr>
      <vt:lpstr>Non-Standard Arduino Boards</vt:lpstr>
      <vt:lpstr>Arduino Shields from SparkFun</vt:lpstr>
      <vt:lpstr>How to get started.</vt:lpstr>
      <vt:lpstr>Hello World – Blink LED</vt:lpstr>
      <vt:lpstr>Click Verify and make sure it compiles</vt:lpstr>
      <vt:lpstr>Upload to the Arduino</vt:lpstr>
      <vt:lpstr>Arduino IDE</vt:lpstr>
      <vt:lpstr>On to Arduino Uno</vt:lpstr>
      <vt:lpstr>The IDE Selection and Example Output</vt:lpstr>
      <vt:lpstr>CCS811 Hookup</vt:lpstr>
      <vt:lpstr>Arduino Code from Scratch</vt:lpstr>
      <vt:lpstr>Convert the example to the following</vt:lpstr>
      <vt:lpstr>Connect to board Make sure it is  Adafruit Circuit Playground</vt:lpstr>
      <vt:lpstr>Verify Compile and Upload</vt:lpstr>
      <vt:lpstr>Try Changing the Sensor from Light to Sound</vt:lpstr>
      <vt:lpstr>Try Other Example Programs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</dc:title>
  <dc:creator>Chuck Duey</dc:creator>
  <cp:lastModifiedBy>Chuck Duey</cp:lastModifiedBy>
  <cp:revision>227</cp:revision>
  <cp:lastPrinted>2017-08-19T01:59:54Z</cp:lastPrinted>
  <dcterms:created xsi:type="dcterms:W3CDTF">2014-11-10T23:35:29Z</dcterms:created>
  <dcterms:modified xsi:type="dcterms:W3CDTF">2019-08-17T22:49:55Z</dcterms:modified>
</cp:coreProperties>
</file>

<file path=docProps/thumbnail.jpeg>
</file>